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4"/>
  </p:notesMasterIdLst>
  <p:handoutMasterIdLst>
    <p:handoutMasterId r:id="rId115"/>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431" r:id="rId24"/>
    <p:sldId id="533" r:id="rId25"/>
    <p:sldId id="534" r:id="rId26"/>
    <p:sldId id="535" r:id="rId27"/>
    <p:sldId id="445" r:id="rId28"/>
    <p:sldId id="449" r:id="rId29"/>
    <p:sldId id="450" r:id="rId30"/>
    <p:sldId id="377" r:id="rId31"/>
    <p:sldId id="451" r:id="rId32"/>
    <p:sldId id="452" r:id="rId33"/>
    <p:sldId id="453" r:id="rId34"/>
    <p:sldId id="454" r:id="rId35"/>
    <p:sldId id="455" r:id="rId36"/>
    <p:sldId id="456" r:id="rId37"/>
    <p:sldId id="457" r:id="rId38"/>
    <p:sldId id="458" r:id="rId39"/>
    <p:sldId id="381" r:id="rId40"/>
    <p:sldId id="529" r:id="rId41"/>
    <p:sldId id="530" r:id="rId42"/>
    <p:sldId id="471" r:id="rId43"/>
    <p:sldId id="472" r:id="rId44"/>
    <p:sldId id="473" r:id="rId45"/>
    <p:sldId id="378" r:id="rId46"/>
    <p:sldId id="460" r:id="rId47"/>
    <p:sldId id="461" r:id="rId48"/>
    <p:sldId id="462" r:id="rId49"/>
    <p:sldId id="463" r:id="rId50"/>
    <p:sldId id="464" r:id="rId51"/>
    <p:sldId id="465" r:id="rId52"/>
    <p:sldId id="466" r:id="rId53"/>
    <p:sldId id="467" r:id="rId54"/>
    <p:sldId id="468" r:id="rId55"/>
    <p:sldId id="469" r:id="rId56"/>
    <p:sldId id="470" r:id="rId57"/>
    <p:sldId id="423" r:id="rId58"/>
    <p:sldId id="474" r:id="rId59"/>
    <p:sldId id="475" r:id="rId60"/>
    <p:sldId id="476" r:id="rId61"/>
    <p:sldId id="477" r:id="rId62"/>
    <p:sldId id="514" r:id="rId63"/>
    <p:sldId id="478" r:id="rId64"/>
    <p:sldId id="387" r:id="rId65"/>
    <p:sldId id="479" r:id="rId66"/>
    <p:sldId id="480" r:id="rId67"/>
    <p:sldId id="481" r:id="rId68"/>
    <p:sldId id="482" r:id="rId69"/>
    <p:sldId id="483" r:id="rId70"/>
    <p:sldId id="484" r:id="rId71"/>
    <p:sldId id="485" r:id="rId72"/>
    <p:sldId id="486" r:id="rId73"/>
    <p:sldId id="487" r:id="rId74"/>
    <p:sldId id="521" r:id="rId75"/>
    <p:sldId id="488" r:id="rId76"/>
    <p:sldId id="390" r:id="rId77"/>
    <p:sldId id="489" r:id="rId78"/>
    <p:sldId id="490" r:id="rId79"/>
    <p:sldId id="491" r:id="rId80"/>
    <p:sldId id="492" r:id="rId81"/>
    <p:sldId id="493" r:id="rId82"/>
    <p:sldId id="494" r:id="rId83"/>
    <p:sldId id="495" r:id="rId84"/>
    <p:sldId id="496" r:id="rId85"/>
    <p:sldId id="497" r:id="rId86"/>
    <p:sldId id="499" r:id="rId87"/>
    <p:sldId id="392" r:id="rId88"/>
    <p:sldId id="500" r:id="rId89"/>
    <p:sldId id="501" r:id="rId90"/>
    <p:sldId id="502" r:id="rId91"/>
    <p:sldId id="503" r:id="rId92"/>
    <p:sldId id="504" r:id="rId93"/>
    <p:sldId id="505" r:id="rId94"/>
    <p:sldId id="506" r:id="rId95"/>
    <p:sldId id="507" r:id="rId96"/>
    <p:sldId id="508" r:id="rId97"/>
    <p:sldId id="510" r:id="rId98"/>
    <p:sldId id="509" r:id="rId99"/>
    <p:sldId id="511" r:id="rId100"/>
    <p:sldId id="512" r:id="rId101"/>
    <p:sldId id="407" r:id="rId102"/>
    <p:sldId id="513" r:id="rId103"/>
    <p:sldId id="515" r:id="rId104"/>
    <p:sldId id="516" r:id="rId105"/>
    <p:sldId id="517" r:id="rId106"/>
    <p:sldId id="518" r:id="rId107"/>
    <p:sldId id="519" r:id="rId108"/>
    <p:sldId id="520" r:id="rId109"/>
    <p:sldId id="428" r:id="rId110"/>
    <p:sldId id="442" r:id="rId111"/>
    <p:sldId id="443" r:id="rId112"/>
    <p:sldId id="409" r:id="rId11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6"/>
    <p:restoredTop sz="84124"/>
  </p:normalViewPr>
  <p:slideViewPr>
    <p:cSldViewPr>
      <p:cViewPr varScale="1">
        <p:scale>
          <a:sx n="68" d="100"/>
          <a:sy n="68" d="100"/>
        </p:scale>
        <p:origin x="216" y="30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9/5/17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21328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30</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45</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38755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43342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40786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64</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76</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87</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94</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99</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102</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110</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code.pyret.org/editor#share=0BzzMl1BJlJDkM0dQODJZVHBVSjQ"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8.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1.tiff"/></Relationships>
</file>

<file path=ppt/slides/_rels/slide6.xml.rels><?xml version="1.0" encoding="UTF-8" standalone="yes"?>
<Relationships xmlns="http://schemas.openxmlformats.org/package/2006/relationships"><Relationship Id="rId11" Type="http://schemas.openxmlformats.org/officeDocument/2006/relationships/image" Target="../media/image27.tiff"/><Relationship Id="rId12" Type="http://schemas.openxmlformats.org/officeDocument/2006/relationships/image" Target="../media/image28.tiff"/><Relationship Id="rId13"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image" Target="../media/image18.tiff"/><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NnlKOE84QUlUZV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 Id="rId3"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17.emf"/><Relationship Id="rId1" Type="http://schemas.openxmlformats.org/officeDocument/2006/relationships/slideLayout" Target="../slideLayouts/slideLayout11.xml"/><Relationship Id="rId2" Type="http://schemas.openxmlformats.org/officeDocument/2006/relationships/image" Target="../media/image4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ode.pyret.org/editor#share=0BzzMl1BJlJDkQ3c4SDlDS1BaLW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SXNaU185LVZ3VE0"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 Groups of Values</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New" charset="0"/>
                <a:ea typeface="Courier New" charset="0"/>
                <a:cs typeface="Courier New" charset="0"/>
              </a:rPr>
              <a:t>[list: “red”, “blue”, “yellow”]</a:t>
            </a:r>
          </a:p>
          <a:p>
            <a:pPr marL="0" indent="0">
              <a:buNone/>
            </a:pPr>
            <a:r>
              <a:rPr lang="en-US" dirty="0" smtClean="0">
                <a:latin typeface="Courier New" charset="0"/>
                <a:ea typeface="Courier New" charset="0"/>
                <a:cs typeface="Courier New" charset="0"/>
              </a:rPr>
              <a:t>[list: 2, 4, 6, 8]</a:t>
            </a:r>
          </a:p>
          <a:p>
            <a:pPr marL="0" indent="0">
              <a:buNone/>
            </a:pPr>
            <a:endParaRPr lang="en-US" dirty="0">
              <a:latin typeface="Courier New" charset="0"/>
              <a:ea typeface="Courier New" charset="0"/>
              <a:cs typeface="Courier New" charset="0"/>
            </a:endParaRPr>
          </a:p>
          <a:p>
            <a:r>
              <a:rPr lang="en-US" dirty="0" smtClean="0"/>
              <a:t>Lists have brackets</a:t>
            </a:r>
            <a:r>
              <a:rPr lang="en-US" dirty="0"/>
              <a:t> </a:t>
            </a:r>
            <a:r>
              <a:rPr lang="en-US" dirty="0" smtClean="0"/>
              <a:t>and comma-separated values</a:t>
            </a:r>
          </a:p>
          <a:p>
            <a:r>
              <a:rPr lang="en-US" dirty="0" smtClean="0"/>
              <a:t>Every element of a list must have the same Type</a:t>
            </a:r>
          </a:p>
          <a:p>
            <a:r>
              <a:rPr lang="en-US" dirty="0" smtClean="0"/>
              <a:t>The Type of a List is: </a:t>
            </a:r>
            <a:r>
              <a:rPr lang="en-US" dirty="0" smtClean="0">
                <a:solidFill>
                  <a:schemeClr val="accent1"/>
                </a:solidFill>
                <a:latin typeface="Courier" charset="0"/>
                <a:ea typeface="Courier" charset="0"/>
                <a:cs typeface="Courier" charset="0"/>
              </a:rPr>
              <a:t>List&lt;</a:t>
            </a:r>
            <a:r>
              <a:rPr lang="en-US" i="1" dirty="0" smtClean="0">
                <a:solidFill>
                  <a:schemeClr val="accent1"/>
                </a:solidFill>
                <a:latin typeface="Courier" charset="0"/>
                <a:ea typeface="Courier" charset="0"/>
                <a:cs typeface="Courier" charset="0"/>
              </a:rPr>
              <a:t>Type-of-Elements</a:t>
            </a:r>
            <a:r>
              <a:rPr lang="en-US" dirty="0" smtClean="0">
                <a:solidFill>
                  <a:schemeClr val="accent1"/>
                </a:solidFill>
                <a:latin typeface="Courier" charset="0"/>
                <a:ea typeface="Courier" charset="0"/>
                <a:cs typeface="Courier" charset="0"/>
              </a:rPr>
              <a:t>&gt;</a:t>
            </a:r>
            <a:endParaRPr lang="en-US"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994449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326548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err="1" smtClean="0">
                <a:solidFill>
                  <a:schemeClr val="accent1"/>
                </a:solidFill>
                <a:latin typeface="Courier" charset="0"/>
                <a:ea typeface="Courier" charset="0"/>
                <a:cs typeface="Courier" charset="0"/>
              </a:rPr>
              <a:t>num-sqrt</a:t>
            </a:r>
            <a:r>
              <a:rPr lang="en-US" sz="1900" dirty="0" smtClean="0">
                <a:solidFill>
                  <a:schemeClr val="accent1"/>
                </a:solidFill>
                <a:latin typeface="Courier" charset="0"/>
                <a:ea typeface="Courier" charset="0"/>
                <a:cs typeface="Courier" charset="0"/>
              </a:rPr>
              <a:t> :: (n :: Number) </a:t>
            </a:r>
            <a:r>
              <a:rPr lang="en-US" sz="1900" dirty="0" smtClean="0">
                <a:solidFill>
                  <a:schemeClr val="accent1"/>
                </a:solidFill>
                <a:latin typeface="Courier" charset="0"/>
                <a:ea typeface="Courier" charset="0"/>
                <a:cs typeface="Courier" charset="0"/>
                <a:sym typeface="Wingdings"/>
              </a:rPr>
              <a:t> Number</a:t>
            </a:r>
          </a:p>
          <a:p>
            <a:pPr marL="0" indent="0">
              <a:buNone/>
            </a:pPr>
            <a:r>
              <a:rPr lang="en-US" sz="1900" dirty="0" err="1" smtClean="0">
                <a:solidFill>
                  <a:schemeClr val="accent1"/>
                </a:solidFill>
                <a:latin typeface="Courier" charset="0"/>
                <a:ea typeface="Courier" charset="0"/>
                <a:cs typeface="Courier" charset="0"/>
                <a:sym typeface="Wingdings"/>
              </a:rPr>
              <a:t>num</a:t>
            </a:r>
            <a:r>
              <a:rPr lang="en-US" sz="1900" dirty="0" smtClean="0">
                <a:solidFill>
                  <a:schemeClr val="accent1"/>
                </a:solidFill>
                <a:latin typeface="Courier" charset="0"/>
                <a:ea typeface="Courier" charset="0"/>
                <a:cs typeface="Courier" charset="0"/>
                <a:sym typeface="Wingdings"/>
              </a:rPr>
              <a:t>-min :: (a :: Number, b :: Number)  Number</a:t>
            </a:r>
          </a:p>
          <a:p>
            <a:pPr marL="0" indent="0">
              <a:buNone/>
            </a:pPr>
            <a:r>
              <a:rPr lang="en-US" sz="1900" dirty="0" smtClean="0">
                <a:solidFill>
                  <a:schemeClr val="accent1"/>
                </a:solidFill>
                <a:latin typeface="Courier" charset="0"/>
                <a:ea typeface="Courier" charset="0"/>
                <a:cs typeface="Courier" charset="0"/>
                <a:sym typeface="Wingdings"/>
              </a:rPr>
              <a:t>string-repeat :: (s :: String, n :: Number)  String</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0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indent="-285750">
              <a:buNone/>
            </a:pPr>
            <a:r>
              <a:rPr lang="en-US" sz="2000" dirty="0" smtClean="0">
                <a:solidFill>
                  <a:schemeClr val="accent1">
                    <a:lumMod val="75000"/>
                  </a:schemeClr>
                </a:solidFill>
                <a:latin typeface="Courier New" charset="0"/>
                <a:ea typeface="Courier New" charset="0"/>
                <a:cs typeface="Courier New" charset="0"/>
              </a:rPr>
              <a:t>function-plot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(f::</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Number </a:t>
            </a:r>
            <a:r>
              <a:rPr lang="en-US" sz="2000" dirty="0">
                <a:solidFill>
                  <a:schemeClr val="accent1">
                    <a:lumMod val="75000"/>
                  </a:schemeClr>
                </a:solidFill>
                <a:latin typeface="Courier New" charset="0"/>
                <a:ea typeface="Courier New" charset="0"/>
                <a:cs typeface="Courier New" charset="0"/>
              </a:rPr>
              <a:t>-&gt; </a:t>
            </a:r>
            <a:r>
              <a:rPr lang="en-US" sz="2000" dirty="0" smtClean="0">
                <a:solidFill>
                  <a:schemeClr val="accent1">
                    <a:lumMod val="75000"/>
                  </a:schemeClr>
                </a:solidFill>
                <a:latin typeface="Courier New" charset="0"/>
                <a:ea typeface="Courier New" charset="0"/>
                <a:cs typeface="Courier New" charset="0"/>
              </a:rPr>
              <a:t>Number)) </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 </a:t>
            </a:r>
            <a:r>
              <a:rPr lang="en-US" sz="2000" b="1" dirty="0" err="1" smtClean="0">
                <a:solidFill>
                  <a:schemeClr val="accent1">
                    <a:lumMod val="75000"/>
                  </a:schemeClr>
                </a:solidFill>
                <a:latin typeface="Courier New" charset="0"/>
                <a:ea typeface="Courier New" charset="0"/>
                <a:cs typeface="Courier New" charset="0"/>
              </a:rPr>
              <a:t>DataSeries</a:t>
            </a:r>
            <a:endParaRPr lang="en-US" sz="2000" b="1" dirty="0">
              <a:solidFill>
                <a:schemeClr val="accent1">
                  <a:lumMod val="75000"/>
                </a:schemeClr>
              </a:solidFill>
              <a:latin typeface="Courier New" charset="0"/>
              <a:ea typeface="Courier New" charset="0"/>
              <a:cs typeface="Courier New" charset="0"/>
            </a:endParaRPr>
          </a:p>
          <a:p>
            <a:pPr indent="-285750">
              <a:buNone/>
            </a:pPr>
            <a:r>
              <a:rPr lang="en-US" sz="2000" dirty="0" smtClean="0">
                <a:solidFill>
                  <a:schemeClr val="accent1">
                    <a:lumMod val="75000"/>
                  </a:schemeClr>
                </a:solidFill>
                <a:latin typeface="Courier New" charset="0"/>
                <a:ea typeface="Courier New" charset="0"/>
                <a:cs typeface="Courier New" charset="0"/>
              </a:rPr>
              <a:t>draw-plot </a:t>
            </a:r>
            <a:r>
              <a:rPr lang="en-US" sz="2000" dirty="0">
                <a:solidFill>
                  <a:schemeClr val="accent1">
                    <a:lumMod val="75000"/>
                  </a:schemeClr>
                </a:solidFill>
                <a:latin typeface="Courier New" charset="0"/>
                <a:ea typeface="Courier New" charset="0"/>
                <a:cs typeface="Courier New" charset="0"/>
              </a:rPr>
              <a:t>:: </a:t>
            </a:r>
            <a:r>
              <a:rPr lang="en-US" sz="2000" dirty="0">
                <a:solidFill>
                  <a:schemeClr val="accent1">
                    <a:lumMod val="75000"/>
                  </a:schemeClr>
                </a:solidFill>
                <a:latin typeface="Courier New" charset="0"/>
                <a:ea typeface="Courier New" charset="0"/>
                <a:cs typeface="Courier New" charset="0"/>
              </a:rPr>
              <a:t>(</a:t>
            </a:r>
            <a:r>
              <a:rPr lang="en-US" sz="2000" dirty="0" smtClean="0">
                <a:solidFill>
                  <a:schemeClr val="accent1">
                    <a:lumMod val="75000"/>
                  </a:schemeClr>
                </a:solidFill>
                <a:latin typeface="Courier New" charset="0"/>
                <a:ea typeface="Courier New" charset="0"/>
                <a:cs typeface="Courier New" charset="0"/>
              </a:rPr>
              <a:t>title::String, ds::</a:t>
            </a:r>
            <a:r>
              <a:rPr lang="en-US" sz="2000" b="1" dirty="0" err="1" smtClean="0">
                <a:solidFill>
                  <a:schemeClr val="accent1">
                    <a:lumMod val="75000"/>
                  </a:schemeClr>
                </a:solidFill>
                <a:latin typeface="Courier New" charset="0"/>
                <a:ea typeface="Courier New" charset="0"/>
                <a:cs typeface="Courier New" charset="0"/>
              </a:rPr>
              <a:t>DataSeries</a:t>
            </a:r>
            <a:r>
              <a:rPr lang="en-US" sz="2000" dirty="0" smtClean="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sym typeface="Wingdings"/>
              </a:rPr>
              <a:t> </a:t>
            </a:r>
            <a:r>
              <a:rPr lang="en-US" sz="2000" dirty="0" smtClean="0">
                <a:solidFill>
                  <a:schemeClr val="accent1">
                    <a:lumMod val="75000"/>
                  </a:schemeClr>
                </a:solidFill>
                <a:latin typeface="Courier New" charset="0"/>
                <a:ea typeface="Courier New" charset="0"/>
                <a:cs typeface="Courier New" charset="0"/>
              </a:rPr>
              <a:t>Image</a:t>
            </a:r>
            <a:endParaRPr lang="en-US" sz="2000" dirty="0">
              <a:solidFill>
                <a:schemeClr val="accent1">
                  <a:lumMod val="75000"/>
                </a:schemeClr>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3048000" y="3200400"/>
            <a:ext cx="3124200" cy="1123950"/>
            <a:chOff x="5205046" y="2795154"/>
            <a:chExt cx="3124200" cy="1123950"/>
          </a:xfrm>
        </p:grpSpPr>
        <p:sp>
          <p:nvSpPr>
            <p:cNvPr id="6" name="Rectangle 5"/>
            <p:cNvSpPr/>
            <p:nvPr/>
          </p:nvSpPr>
          <p:spPr>
            <a:xfrm>
              <a:off x="5738446" y="2795154"/>
              <a:ext cx="2590800" cy="416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ular Callout 6"/>
            <p:cNvSpPr/>
            <p:nvPr/>
          </p:nvSpPr>
          <p:spPr>
            <a:xfrm>
              <a:off x="5205046" y="3461903"/>
              <a:ext cx="2286000" cy="457201"/>
            </a:xfrm>
            <a:prstGeom prst="wedgeRectCallout">
              <a:avLst>
                <a:gd name="adj1" fmla="val 34359"/>
                <a:gd name="adj2" fmla="val -9760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f is a </a:t>
              </a:r>
              <a:r>
                <a:rPr lang="en-US" sz="2000" i="1" dirty="0" smtClean="0">
                  <a:solidFill>
                    <a:schemeClr val="tx1"/>
                  </a:solidFill>
                </a:rPr>
                <a:t>function!</a:t>
              </a:r>
              <a:endParaRPr lang="en-US" sz="2000" dirty="0">
                <a:solidFill>
                  <a:schemeClr val="tx1"/>
                </a:solidFill>
              </a:endParaRPr>
            </a:p>
          </p:txBody>
        </p:sp>
      </p:gr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scatter-plot </a:t>
            </a:r>
            <a:r>
              <a:rPr lang="en-US" sz="1900" b="1" dirty="0">
                <a:solidFill>
                  <a:schemeClr val="accent1"/>
                </a:solidFill>
                <a:latin typeface="Courier New" charset="0"/>
                <a:ea typeface="Courier New" charset="0"/>
                <a:cs typeface="Courier New" charset="0"/>
              </a:rPr>
              <a:t>:: </a:t>
            </a:r>
            <a:r>
              <a:rPr lang="en-US" sz="1900" b="1" dirty="0" smtClean="0">
                <a:solidFill>
                  <a:schemeClr val="accent1"/>
                </a:solidFill>
                <a:latin typeface="Courier New" charset="0"/>
                <a:ea typeface="Courier New" charset="0"/>
                <a:cs typeface="Courier New" charset="0"/>
              </a:rPr>
              <a:t>(</a:t>
            </a:r>
            <a:r>
              <a:rPr lang="en-US" sz="1900" b="1" dirty="0" err="1" smtClean="0">
                <a:solidFill>
                  <a:schemeClr val="accent1"/>
                </a:solidFill>
                <a:latin typeface="Courier New" charset="0"/>
                <a:ea typeface="Courier New" charset="0"/>
                <a:cs typeface="Courier New" charset="0"/>
              </a:rPr>
              <a:t>xs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err="1" smtClean="0">
                <a:solidFill>
                  <a:schemeClr val="accent1"/>
                </a:solidFill>
                <a:latin typeface="Courier New" charset="0"/>
                <a:ea typeface="Courier New" charset="0"/>
                <a:cs typeface="Courier New" charset="0"/>
              </a:rPr>
              <a:t>ys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a:solidFill>
                  <a:schemeClr val="accent1"/>
                </a:solidFill>
                <a:latin typeface="Courier New" charset="0"/>
                <a:ea typeface="Courier New" charset="0"/>
                <a:cs typeface="Courier New" charset="0"/>
                <a:sym typeface="Wingdings"/>
              </a:rPr>
              <a:t> </a:t>
            </a:r>
            <a:r>
              <a:rPr lang="en-US" sz="1900" b="1" dirty="0" err="1" smtClean="0">
                <a:solidFill>
                  <a:schemeClr val="accent1"/>
                </a:solidFill>
                <a:latin typeface="Courier New" charset="0"/>
                <a:ea typeface="Courier New" charset="0"/>
                <a:cs typeface="Courier New" charset="0"/>
                <a:sym typeface="Wingdings"/>
              </a:rPr>
              <a:t>DataSeries</a:t>
            </a:r>
            <a:endParaRPr lang="en-US" sz="1900" b="1" dirty="0">
              <a:solidFill>
                <a:schemeClr val="accent1"/>
              </a:solidFill>
              <a:latin typeface="Courier New" charset="0"/>
              <a:ea typeface="Courier New" charset="0"/>
              <a:cs typeface="Courier New" charset="0"/>
            </a:endParaRPr>
          </a:p>
          <a:p>
            <a:r>
              <a:rPr lang="en-US" sz="1900" b="1" dirty="0" smtClean="0">
                <a:solidFill>
                  <a:schemeClr val="bg1"/>
                </a:solidFill>
                <a:latin typeface="Courier New" charset="0"/>
                <a:ea typeface="Courier New" charset="0"/>
                <a:cs typeface="Courier New" charset="0"/>
              </a:rPr>
              <a:t>sugar-v-calories </a:t>
            </a:r>
            <a:r>
              <a:rPr lang="en-US" sz="1900" b="1" dirty="0">
                <a:solidFill>
                  <a:schemeClr val="bg1"/>
                </a:solidFill>
                <a:latin typeface="Courier New" charset="0"/>
                <a:ea typeface="Courier New" charset="0"/>
                <a:cs typeface="Courier New" charset="0"/>
              </a:rPr>
              <a:t>=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a:t>
            </a:r>
            <a:r>
              <a:rPr lang="en-US" sz="1900" dirty="0" smtClean="0">
                <a:solidFill>
                  <a:schemeClr val="bg1"/>
                </a:solidFill>
                <a:latin typeface="Courier New" charset="0"/>
                <a:ea typeface="Courier New" charset="0"/>
                <a:cs typeface="Courier New" charset="0"/>
              </a:rPr>
              <a:t>lot-</a:t>
            </a:r>
            <a:r>
              <a:rPr lang="en-US" sz="1900" dirty="0" err="1" smtClean="0">
                <a:solidFill>
                  <a:schemeClr val="bg1"/>
                </a:solidFill>
                <a:latin typeface="Courier New" charset="0"/>
                <a:ea typeface="Courier New" charset="0"/>
                <a:cs typeface="Courier New" charset="0"/>
              </a:rPr>
              <a:t>img</a:t>
            </a:r>
            <a:r>
              <a:rPr lang="en-US" sz="1900" dirty="0" smtClean="0">
                <a:solidFill>
                  <a:schemeClr val="bg1"/>
                </a:solidFill>
                <a:latin typeface="Courier New" charset="0"/>
                <a:ea typeface="Courier New" charset="0"/>
                <a:cs typeface="Courier New" charset="0"/>
              </a:rPr>
              <a:t> </a:t>
            </a:r>
            <a:r>
              <a:rPr lang="en-US" sz="1900" dirty="0">
                <a:solidFill>
                  <a:schemeClr val="bg1"/>
                </a:solidFill>
                <a:latin typeface="Courier New" charset="0"/>
                <a:ea typeface="Courier New" charset="0"/>
                <a:cs typeface="Courier New" charset="0"/>
              </a:rPr>
              <a:t>=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1900" dirty="0" smtClean="0">
                <a:latin typeface="Courier New" charset="0"/>
                <a:ea typeface="Courier New" charset="0"/>
                <a:cs typeface="Courier New" charset="0"/>
              </a:rPr>
              <a:t>scatter-plot </a:t>
            </a:r>
            <a:r>
              <a:rPr lang="en-US" sz="1900" dirty="0">
                <a:latin typeface="Courier New" charset="0"/>
                <a:ea typeface="Courier New" charset="0"/>
                <a:cs typeface="Courier New" charset="0"/>
              </a:rPr>
              <a:t>:: </a:t>
            </a:r>
            <a:r>
              <a:rPr lang="en-US" sz="1900" dirty="0" smtClean="0">
                <a:latin typeface="Courier New" charset="0"/>
                <a:ea typeface="Courier New" charset="0"/>
                <a:cs typeface="Courier New" charset="0"/>
              </a:rPr>
              <a:t>(</a:t>
            </a:r>
            <a:r>
              <a:rPr lang="en-US" sz="1900" dirty="0" err="1" smtClean="0">
                <a:latin typeface="Courier New" charset="0"/>
                <a:ea typeface="Courier New" charset="0"/>
                <a:cs typeface="Courier New" charset="0"/>
              </a:rPr>
              <a:t>xs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 </a:t>
            </a:r>
            <a:r>
              <a:rPr lang="en-US" sz="1900" dirty="0" err="1" smtClean="0">
                <a:latin typeface="Courier New" charset="0"/>
                <a:ea typeface="Courier New" charset="0"/>
                <a:cs typeface="Courier New" charset="0"/>
              </a:rPr>
              <a:t>ys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a:t>
            </a:r>
            <a:r>
              <a:rPr lang="en-US" sz="1900" dirty="0" smtClean="0">
                <a:latin typeface="Courier New" charset="0"/>
                <a:ea typeface="Courier New" charset="0"/>
                <a:cs typeface="Courier New" charset="0"/>
                <a:sym typeface="Wingdings"/>
              </a:rPr>
              <a:t></a:t>
            </a:r>
            <a:r>
              <a:rPr lang="en-US" sz="1900" dirty="0" err="1" smtClean="0">
                <a:latin typeface="Courier New" charset="0"/>
                <a:ea typeface="Courier New" charset="0"/>
                <a:cs typeface="Courier New" charset="0"/>
              </a:rPr>
              <a:t>DataSeries</a:t>
            </a:r>
            <a:endParaRPr lang="en-US" sz="1900" dirty="0">
              <a:latin typeface="Courier New" charset="0"/>
              <a:ea typeface="Courier New" charset="0"/>
              <a:cs typeface="Courier New"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Review </a:t>
            </a:r>
            <a:r>
              <a:rPr lang="en-US" dirty="0">
                <a:latin typeface="Arial" panose="020B0604020202020204" pitchFamily="34" charset="0"/>
                <a:cs typeface="Arial" panose="020B0604020202020204" pitchFamily="34" charset="0"/>
              </a:rPr>
              <a:t>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516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spcBef>
                <a:spcPts val="300"/>
              </a:spcBef>
              <a:buClr>
                <a:schemeClr val="bg1"/>
              </a:buClr>
            </a:pPr>
            <a:r>
              <a:rPr lang="en-US" altLang="en-US" sz="2400" dirty="0">
                <a:latin typeface="Arial" charset="0"/>
                <a:ea typeface="Arial" charset="0"/>
                <a:cs typeface="Arial" charset="0"/>
              </a:rPr>
              <a:t>What are their contracts</a:t>
            </a:r>
            <a:r>
              <a:rPr lang="en-US" altLang="en-US" sz="2400" dirty="0" smtClean="0">
                <a:latin typeface="Arial" charset="0"/>
                <a:ea typeface="Arial" charset="0"/>
                <a:cs typeface="Arial" charset="0"/>
              </a:rPr>
              <a:t>?</a:t>
            </a:r>
          </a:p>
          <a:p>
            <a:pPr marL="342900" indent="-342900">
              <a:buClr>
                <a:schemeClr val="bg1"/>
              </a:buClr>
            </a:pPr>
            <a:endParaRPr lang="en-US" sz="2400" dirty="0">
              <a:latin typeface="Arial" charset="0"/>
              <a:ea typeface="Arial" charset="0"/>
              <a:cs typeface="Arial" charset="0"/>
            </a:endParaRPr>
          </a:p>
          <a:p>
            <a:pPr marL="342900" indent="-342900">
              <a:buClr>
                <a:schemeClr val="bg1"/>
              </a:buClr>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a:t>
            </a:r>
            <a:r>
              <a:rPr lang="en-US" altLang="en-US" sz="2400" dirty="0">
                <a:latin typeface="Arial" charset="0"/>
                <a:ea typeface="Arial" charset="0"/>
                <a:cs typeface="Arial" charset="0"/>
              </a:rPr>
              <a:t>8</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152400" y="4114800"/>
            <a:ext cx="9525000" cy="1631216"/>
          </a:xfrm>
          <a:prstGeom prst="rect">
            <a:avLst/>
          </a:prstGeom>
          <a:noFill/>
        </p:spPr>
        <p:txBody>
          <a:bodyPr wrap="square" rtlCol="0">
            <a:spAutoFit/>
          </a:bodyPr>
          <a:lstStyle/>
          <a:p>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(labels::List&lt;String</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values::List&lt;Number&gt;) </a:t>
            </a:r>
          </a:p>
          <a:p>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sz="2000" dirty="0" smtClean="0">
              <a:solidFill>
                <a:schemeClr val="accent1"/>
              </a:solidFill>
              <a:latin typeface="Courier New" charset="0"/>
              <a:ea typeface="Courier New" charset="0"/>
              <a:cs typeface="Courier New" charset="0"/>
            </a:endParaRPr>
          </a:p>
          <a:p>
            <a:r>
              <a:rPr lang="en-US" sz="2000" dirty="0" smtClean="0">
                <a:solidFill>
                  <a:schemeClr val="accent1"/>
                </a:solidFill>
                <a:latin typeface="Courier New" charset="0"/>
                <a:ea typeface="Courier New" charset="0"/>
                <a:cs typeface="Courier New" charset="0"/>
              </a:rPr>
              <a:t>pie-chart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(labels::</a:t>
            </a:r>
            <a:r>
              <a:rPr lang="en-US" sz="2000" dirty="0" smtClean="0">
                <a:solidFill>
                  <a:schemeClr val="accent1"/>
                </a:solidFill>
                <a:latin typeface="Courier New" charset="0"/>
                <a:ea typeface="Courier New" charset="0"/>
                <a:cs typeface="Courier New" charset="0"/>
              </a:rPr>
              <a:t>List&lt;String</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values::List&lt;Number&gt;) </a:t>
            </a:r>
          </a:p>
          <a:p>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a:t>
            </a:r>
            <a:r>
              <a:rPr lang="en-US" altLang="en-US" sz="2200" dirty="0" smtClean="0">
                <a:latin typeface="Arial" charset="0"/>
                <a:ea typeface="Arial" charset="0"/>
                <a:cs typeface="Arial" charset="0"/>
              </a:rPr>
              <a:t>9</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000" dirty="0" err="1" smtClean="0">
                <a:solidFill>
                  <a:schemeClr val="accent1"/>
                </a:solidFill>
                <a:latin typeface="Courier New" charset="0"/>
                <a:ea typeface="Courier New" charset="0"/>
                <a:cs typeface="Courier New" charset="0"/>
              </a:rPr>
              <a:t>freq</a:t>
            </a: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(values::List&lt;String&gt;)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a:t>
            </a:r>
            <a:r>
              <a:rPr lang="en-US" altLang="en-US" sz="2200" dirty="0" smtClean="0">
                <a:latin typeface="Arial" charset="0"/>
                <a:ea typeface="Arial" charset="0"/>
                <a:cs typeface="Arial" charset="0"/>
              </a:rPr>
              <a:t>10-13</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a:latin typeface="Arial" charset="0"/>
                <a:ea typeface="Arial" charset="0"/>
                <a:cs typeface="Arial" charset="0"/>
              </a:rPr>
              <a:t>Page </a:t>
            </a:r>
            <a:r>
              <a:rPr lang="en-US" sz="2000" smtClean="0">
                <a:latin typeface="Arial" charset="0"/>
                <a:ea typeface="Arial" charset="0"/>
                <a:cs typeface="Arial" charset="0"/>
              </a:rPr>
              <a:t>14</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Review</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95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r>
              <a:rPr lang="en-US" sz="2200" i="1" dirty="0" smtClean="0">
                <a:latin typeface="Arial" charset="0"/>
                <a:ea typeface="Arial" charset="0"/>
                <a:cs typeface="Arial" charset="0"/>
              </a:rPr>
              <a:t>?</a:t>
            </a:r>
          </a:p>
          <a:p>
            <a:pPr marL="342900" indent="-342900" eaLnBrk="1" hangingPunct="1">
              <a:spcAft>
                <a:spcPts val="1800"/>
              </a:spcAft>
              <a:buClr>
                <a:srgbClr val="4C4C4C"/>
              </a:buClr>
              <a:buSzTx/>
            </a:pPr>
            <a:endParaRPr lang="en-US" sz="2200" i="1" dirty="0">
              <a:latin typeface="Arial" charset="0"/>
              <a:ea typeface="Arial" charset="0"/>
              <a:cs typeface="Arial" charset="0"/>
            </a:endParaRPr>
          </a:p>
          <a:p>
            <a:pPr algn="ctr" eaLnBrk="1" hangingPunct="1">
              <a:spcAft>
                <a:spcPts val="1800"/>
              </a:spcAft>
              <a:buClr>
                <a:srgbClr val="4C4C4C"/>
              </a:buClr>
              <a:buSzTx/>
              <a:buNone/>
            </a:pPr>
            <a:r>
              <a:rPr lang="en-US" altLang="en-US" sz="2400" dirty="0" smtClean="0">
                <a:latin typeface="Courier New" charset="0"/>
                <a:ea typeface="Courier New" charset="0"/>
                <a:cs typeface="Courier New" charset="0"/>
              </a:rPr>
              <a:t>b </a:t>
            </a:r>
            <a:r>
              <a:rPr lang="en-US" altLang="en-US" sz="2400" dirty="0">
                <a:latin typeface="Courier New" charset="0"/>
                <a:ea typeface="Courier New" charset="0"/>
                <a:cs typeface="Courier New" charset="0"/>
              </a:rPr>
              <a:t>= [list: </a:t>
            </a:r>
            <a:r>
              <a:rPr lang="en-US" altLang="en-US" sz="2400" dirty="0" smtClean="0">
                <a:latin typeface="Courier New" charset="0"/>
                <a:ea typeface="Courier New" charset="0"/>
                <a:cs typeface="Courier New" charset="0"/>
              </a:rPr>
              <a:t>[list: 1, 2], [list: 3,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endParaRPr lang="en-US" sz="22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
        <p:nvSpPr>
          <p:cNvPr id="7" name="Rectangle 6"/>
          <p:cNvSpPr/>
          <p:nvPr/>
        </p:nvSpPr>
        <p:spPr>
          <a:xfrm>
            <a:off x="3081495" y="5719118"/>
            <a:ext cx="4424609" cy="461665"/>
          </a:xfrm>
          <a:prstGeom prst="rect">
            <a:avLst/>
          </a:prstGeom>
        </p:spPr>
        <p:txBody>
          <a:bodyPr wrap="none">
            <a:spAutoFit/>
          </a:bodyPr>
          <a:lstStyle/>
          <a:p>
            <a:r>
              <a:rPr lang="en-US" b="1" dirty="0" smtClean="0">
                <a:solidFill>
                  <a:schemeClr val="accent1"/>
                </a:solidFill>
                <a:latin typeface="Courier New" charset="0"/>
                <a:ea typeface="Courier New" charset="0"/>
                <a:cs typeface="Courier New" charset="0"/>
              </a:rPr>
              <a:t>List&lt;                 &gt;</a:t>
            </a:r>
            <a:endParaRPr lang="en-US" dirty="0"/>
          </a:p>
        </p:txBody>
      </p:sp>
      <p:sp>
        <p:nvSpPr>
          <p:cNvPr id="5" name="Rectangle 4"/>
          <p:cNvSpPr/>
          <p:nvPr/>
        </p:nvSpPr>
        <p:spPr>
          <a:xfrm>
            <a:off x="4337050" y="5719054"/>
            <a:ext cx="2396810" cy="461665"/>
          </a:xfrm>
          <a:prstGeom prst="rect">
            <a:avLst/>
          </a:prstGeom>
        </p:spPr>
        <p:txBody>
          <a:bodyPr wrap="none">
            <a:spAutoFit/>
          </a:bodyPr>
          <a:lstStyle/>
          <a:p>
            <a:r>
              <a:rPr lang="en-US" b="1" i="1" dirty="0">
                <a:solidFill>
                  <a:schemeClr val="accent1"/>
                </a:solidFill>
                <a:latin typeface="Courier New" charset="0"/>
                <a:ea typeface="Courier New" charset="0"/>
                <a:cs typeface="Courier New" charset="0"/>
              </a:rPr>
              <a:t>List&lt;Number&gt;</a:t>
            </a:r>
            <a:endParaRPr lang="en-US" b="1" i="1" dirty="0"/>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P spid="7"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20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a:t>
            </a:r>
            <a:r>
              <a:rPr lang="en-US" sz="2200" dirty="0" smtClean="0">
                <a:latin typeface="Arial" charset="0"/>
                <a:ea typeface="Arial" charset="0"/>
                <a:cs typeface="Arial" charset="0"/>
              </a:rPr>
              <a:t>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mean :: (l :: List&lt;Number&gt;) </a:t>
            </a:r>
            <a:r>
              <a:rPr lang="en-US" dirty="0" smtClean="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smtClean="0">
                <a:solidFill>
                  <a:schemeClr val="bg1"/>
                </a:solidFill>
                <a:latin typeface="Courier New" charset="0"/>
                <a:ea typeface="Courier New" charset="0"/>
                <a:cs typeface="Courier New" charset="0"/>
                <a:sym typeface="Wingdings"/>
              </a:rPr>
              <a:t>mean</a:t>
            </a:r>
            <a:r>
              <a:rPr lang="en-US" dirty="0">
                <a:solidFill>
                  <a:schemeClr val="bg1"/>
                </a:solidFill>
                <a:latin typeface="Courier New" charset="0"/>
                <a:ea typeface="Courier New" charset="0"/>
                <a:cs typeface="Courier New" charset="0"/>
                <a:sym typeface="Wingdings"/>
              </a:rPr>
              <a:t>([list: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median </a:t>
            </a:r>
            <a:r>
              <a:rPr lang="en-US" dirty="0">
                <a:solidFill>
                  <a:schemeClr val="accent1"/>
                </a:solidFill>
                <a:latin typeface="Courier New" charset="0"/>
                <a:ea typeface="Courier New" charset="0"/>
                <a:cs typeface="Courier New" charset="0"/>
              </a:rPr>
              <a:t>:: </a:t>
            </a:r>
            <a:r>
              <a:rPr lang="en-US" dirty="0" smtClean="0">
                <a:solidFill>
                  <a:schemeClr val="accent1"/>
                </a:solidFill>
                <a:latin typeface="Courier New" charset="0"/>
                <a:ea typeface="Courier New" charset="0"/>
                <a:cs typeface="Courier New" charset="0"/>
              </a:rPr>
              <a:t>(l :: List&lt;Number&gt;) </a:t>
            </a:r>
            <a:r>
              <a:rPr lang="en-US" dirty="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smtClean="0">
                <a:latin typeface="Arial" charset="0"/>
                <a:ea typeface="Arial" charset="0"/>
                <a:cs typeface="Arial" charset="0"/>
              </a:rPr>
              <a:t>Is that what you wrote?</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47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0"/>
              </a:spcAft>
              <a:buClr>
                <a:srgbClr val="4C4C4C"/>
              </a:buClr>
              <a:buSzTx/>
            </a:pPr>
            <a:r>
              <a:rPr lang="en-US" sz="2200" dirty="0" smtClean="0">
                <a:latin typeface="Arial" charset="0"/>
                <a:ea typeface="Arial" charset="0"/>
                <a:cs typeface="Arial" charset="0"/>
              </a:rPr>
              <a:t>We </a:t>
            </a:r>
            <a:r>
              <a:rPr lang="en-US" sz="2200" dirty="0">
                <a:latin typeface="Arial" charset="0"/>
                <a:ea typeface="Arial" charset="0"/>
                <a:cs typeface="Arial" charset="0"/>
              </a:rPr>
              <a:t>have </a:t>
            </a:r>
            <a:r>
              <a:rPr lang="en-US" sz="2200" dirty="0" smtClean="0">
                <a:latin typeface="Arial" charset="0"/>
                <a:ea typeface="Arial" charset="0"/>
                <a:cs typeface="Arial" charset="0"/>
              </a:rPr>
              <a:t>several </a:t>
            </a:r>
            <a:r>
              <a:rPr lang="en-US" sz="2200" dirty="0">
                <a:latin typeface="Courier New" charset="0"/>
                <a:ea typeface="Courier New" charset="0"/>
                <a:cs typeface="Courier New" charset="0"/>
              </a:rPr>
              <a:t>mode </a:t>
            </a:r>
            <a:r>
              <a:rPr lang="en-US" sz="2200" dirty="0" smtClean="0">
                <a:latin typeface="Arial" charset="0"/>
                <a:ea typeface="Arial" charset="0"/>
                <a:cs typeface="Arial" charset="0"/>
              </a:rPr>
              <a:t>functions: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modes :: (l :: List&lt;Number&gt;) </a:t>
            </a:r>
            <a:r>
              <a:rPr lang="en-US" sz="2400" dirty="0" smtClean="0">
                <a:solidFill>
                  <a:schemeClr val="accent1"/>
                </a:solidFill>
                <a:latin typeface="Courier New" charset="0"/>
                <a:ea typeface="Courier New" charset="0"/>
                <a:cs typeface="Courier New" charset="0"/>
                <a:sym typeface="Wingdings"/>
              </a:rPr>
              <a:t> List&lt;Number&gt;</a:t>
            </a:r>
          </a:p>
          <a:p>
            <a:pPr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m</a:t>
            </a:r>
            <a:r>
              <a:rPr lang="en-US" sz="2400" dirty="0" smtClean="0">
                <a:solidFill>
                  <a:schemeClr val="accent1"/>
                </a:solidFill>
                <a:latin typeface="Courier New" charset="0"/>
                <a:ea typeface="Courier New" charset="0"/>
                <a:cs typeface="Courier New" charset="0"/>
              </a:rPr>
              <a:t>ode-smallest </a:t>
            </a:r>
            <a:r>
              <a:rPr lang="en-US" sz="2400" dirty="0">
                <a:solidFill>
                  <a:schemeClr val="accent1"/>
                </a:solidFill>
                <a:latin typeface="Courier New" charset="0"/>
                <a:ea typeface="Courier New" charset="0"/>
                <a:cs typeface="Courier New" charset="0"/>
              </a:rPr>
              <a:t>:: (l :: </a:t>
            </a:r>
            <a:r>
              <a:rPr lang="en-US" sz="2400" dirty="0" smtClean="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a:solidFill>
                <a:schemeClr val="accent1"/>
              </a:solidFill>
              <a:latin typeface="Courier New" charset="0"/>
              <a:ea typeface="Courier New" charset="0"/>
              <a:cs typeface="Courier New" charset="0"/>
              <a:sym typeface="Wingdings"/>
            </a:endParaRPr>
          </a:p>
          <a:p>
            <a:pPr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mode-largest </a:t>
            </a:r>
            <a:r>
              <a:rPr lang="en-US" sz="2400" dirty="0">
                <a:solidFill>
                  <a:schemeClr val="accent1"/>
                </a:solidFill>
                <a:latin typeface="Courier New" charset="0"/>
                <a:ea typeface="Courier New" charset="0"/>
                <a:cs typeface="Courier New" charset="0"/>
              </a:rPr>
              <a:t>:: (l :: 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Bef>
                <a:spcPts val="1000"/>
              </a:spcBef>
              <a:spcAft>
                <a:spcPts val="0"/>
              </a:spcAft>
              <a:buClr>
                <a:srgbClr val="4C4C4C"/>
              </a:buClr>
              <a:buSzTx/>
            </a:pPr>
            <a:endParaRPr lang="en-US" sz="2200" dirty="0" smtClean="0">
              <a:latin typeface="Arial" charset="0"/>
              <a:ea typeface="Arial" charset="0"/>
              <a:cs typeface="Arial" charset="0"/>
            </a:endParaRPr>
          </a:p>
          <a:p>
            <a:pPr marL="344488" indent="-344488" eaLnBrk="1" hangingPunct="1">
              <a:spcAft>
                <a:spcPts val="0"/>
              </a:spcAft>
              <a:buClr>
                <a:srgbClr val="4C4C4C"/>
              </a:buClr>
              <a:buSzTx/>
            </a:pPr>
            <a:r>
              <a:rPr lang="en-US" sz="2200" dirty="0" smtClean="0">
                <a:latin typeface="Arial" charset="0"/>
                <a:ea typeface="Arial" charset="0"/>
                <a:cs typeface="Arial" charset="0"/>
              </a:rPr>
              <a:t>How </a:t>
            </a:r>
            <a:r>
              <a:rPr lang="en-US" sz="2200" dirty="0">
                <a:latin typeface="Arial" charset="0"/>
                <a:ea typeface="Arial" charset="0"/>
                <a:cs typeface="Arial" charset="0"/>
              </a:rPr>
              <a:t>do you </a:t>
            </a:r>
            <a:r>
              <a:rPr lang="en-US" sz="2200" dirty="0" smtClean="0">
                <a:latin typeface="Arial" charset="0"/>
                <a:ea typeface="Arial" charset="0"/>
                <a:cs typeface="Arial" charset="0"/>
              </a:rPr>
              <a:t>find the </a:t>
            </a:r>
            <a:r>
              <a:rPr lang="en-US" sz="2200" dirty="0" smtClean="0">
                <a:latin typeface="Courier New" charset="0"/>
                <a:ea typeface="Courier New" charset="0"/>
                <a:cs typeface="Courier New" charset="0"/>
              </a:rPr>
              <a:t>modes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a:latin typeface="Arial" charset="0"/>
                <a:ea typeface="Arial" charset="0"/>
                <a:cs typeface="Arial" charset="0"/>
              </a:rPr>
              <a:t>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16</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hypothesis on Page 17</a:t>
            </a:r>
          </a:p>
        </p:txBody>
      </p:sp>
      <p:pic>
        <p:nvPicPr>
          <p:cNvPr id="3" name="Picture 2"/>
          <p:cNvPicPr>
            <a:picLocks noChangeAspect="1"/>
          </p:cNvPicPr>
          <p:nvPr/>
        </p:nvPicPr>
        <p:blipFill>
          <a:blip r:embed="rId3"/>
          <a:stretch>
            <a:fillRect/>
          </a:stretch>
        </p:blipFill>
        <p:spPr>
          <a:xfrm>
            <a:off x="914400" y="3748278"/>
            <a:ext cx="3886200" cy="2500122"/>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smtClean="0">
                <a:solidFill>
                  <a:schemeClr val="accent1"/>
                </a:solidFill>
                <a:latin typeface="Courier New" charset="0"/>
                <a:ea typeface="Courier New" charset="0"/>
                <a:cs typeface="Courier New" charset="0"/>
              </a:rPr>
              <a:t>roll-dice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(rolls :: </a:t>
            </a:r>
            <a:r>
              <a:rPr lang="en-US" sz="2000" dirty="0" smtClean="0">
                <a:solidFill>
                  <a:schemeClr val="accent1"/>
                </a:solidFill>
                <a:latin typeface="Courier New" charset="0"/>
                <a:ea typeface="Courier New" charset="0"/>
                <a:cs typeface="Courier New" charset="0"/>
                <a:sym typeface="Wingdings"/>
              </a:rPr>
              <a:t>Number) </a:t>
            </a:r>
            <a:r>
              <a:rPr lang="en-US" sz="2000" dirty="0">
                <a:solidFill>
                  <a:schemeClr val="accent1"/>
                </a:solidFill>
                <a:latin typeface="Courier New" charset="0"/>
                <a:ea typeface="Courier New" charset="0"/>
                <a:cs typeface="Courier New" charset="0"/>
                <a:sym typeface="Wingdings"/>
              </a:rPr>
              <a:t>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 on </a:t>
            </a:r>
            <a:r>
              <a:rPr lang="en-US" sz="2000" dirty="0">
                <a:latin typeface="Arial" charset="0"/>
                <a:ea typeface="Arial" charset="0"/>
                <a:cs typeface="Arial" charset="0"/>
              </a:rPr>
              <a:t>Page 17</a:t>
            </a:r>
          </a:p>
        </p:txBody>
      </p:sp>
      <p:pic>
        <p:nvPicPr>
          <p:cNvPr id="9" name="Picture 8"/>
          <p:cNvPicPr>
            <a:picLocks noChangeAspect="1"/>
          </p:cNvPicPr>
          <p:nvPr/>
        </p:nvPicPr>
        <p:blipFill>
          <a:blip r:embed="rId3"/>
          <a:stretch>
            <a:fillRect/>
          </a:stretch>
        </p:blipFill>
        <p:spPr>
          <a:xfrm>
            <a:off x="914400" y="3748278"/>
            <a:ext cx="3886200" cy="2500122"/>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17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Complete pages 18-19 in your student workbook</a:t>
            </a:r>
          </a:p>
          <a:p>
            <a:pPr marL="342900" indent="-342900" eaLnBrk="1" hangingPunct="1">
              <a:spcAft>
                <a:spcPts val="1800"/>
              </a:spcAft>
              <a:buClr>
                <a:srgbClr val="4C4C4C"/>
              </a:buClr>
              <a:buSzTx/>
              <a:tabLst>
                <a:tab pos="2227263" algn="l"/>
                <a:tab pos="4746625" algn="l"/>
              </a:tabLst>
            </a:pPr>
            <a:r>
              <a:rPr lang="en-US" sz="2200" dirty="0" smtClean="0"/>
              <a:t>Open </a:t>
            </a:r>
            <a:r>
              <a:rPr lang="en-US" sz="2200" dirty="0"/>
              <a:t>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gridCol w="2895600">
                  <a:extLst>
                    <a:ext uri="{9D8B030D-6E8A-4147-A177-3AD203B41FA5}">
                      <a16:colId xmlns=""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170646"/>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a:t>
            </a:r>
            <a:r>
              <a:rPr lang="en-US" dirty="0" smtClean="0">
                <a:solidFill>
                  <a:schemeClr val="bg1"/>
                </a:solidFill>
              </a:rPr>
              <a:t>plot</a:t>
            </a:r>
            <a:endParaRPr lang="en-US" sz="2600" dirty="0">
              <a:solidFill>
                <a:schemeClr val="accent1"/>
              </a:solidFill>
              <a:latin typeface="Courier New" charset="0"/>
              <a:cs typeface="Courier New" charset="0"/>
            </a:endParaRPr>
          </a:p>
          <a:p>
            <a:pPr marL="198438"/>
            <a:r>
              <a:rPr lang="en-US" sz="2200" dirty="0" smtClean="0">
                <a:solidFill>
                  <a:schemeClr val="accent1"/>
                </a:solidFill>
                <a:latin typeface="Courier New" charset="0"/>
                <a:ea typeface="Courier New" charset="0"/>
                <a:cs typeface="Courier New" charset="0"/>
              </a:rPr>
              <a:t>draw-plots </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title:String</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ds::List&lt;</a:t>
            </a:r>
            <a:r>
              <a:rPr lang="en-US" sz="2200" dirty="0" err="1" smtClean="0">
                <a:solidFill>
                  <a:schemeClr val="accent1"/>
                </a:solidFill>
                <a:latin typeface="Courier New" charset="0"/>
                <a:ea typeface="Courier New" charset="0"/>
                <a:cs typeface="Courier New" charset="0"/>
              </a:rPr>
              <a:t>DataSeries</a:t>
            </a:r>
            <a:r>
              <a:rPr lang="en-US" sz="2200" dirty="0" smtClean="0">
                <a:solidFill>
                  <a:schemeClr val="accent1"/>
                </a:solidFill>
                <a:latin typeface="Courier New" charset="0"/>
                <a:ea typeface="Courier New" charset="0"/>
                <a:cs typeface="Courier New" charset="0"/>
              </a:rPr>
              <a:t>&gt;) </a:t>
            </a:r>
          </a:p>
          <a:p>
            <a:pPr marL="198438"/>
            <a:r>
              <a:rPr lang="en-US" sz="2200" dirty="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a:t>
            </a:r>
            <a:r>
              <a:rPr lang="en-US" dirty="0" smtClean="0">
                <a:solidFill>
                  <a:schemeClr val="bg1"/>
                </a:solidFill>
              </a:rPr>
              <a:t>predictor?</a:t>
            </a:r>
          </a:p>
          <a:p>
            <a:pPr marL="198438"/>
            <a:r>
              <a:rPr lang="en-US" sz="2000" dirty="0" smtClean="0">
                <a:solidFill>
                  <a:schemeClr val="accent1"/>
                </a:solidFill>
                <a:latin typeface="Courier New" charset="0"/>
                <a:ea typeface="Courier New" charset="0"/>
                <a:cs typeface="Courier New" charset="0"/>
              </a:rPr>
              <a:t>r-squared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err="1" smtClean="0">
                <a:solidFill>
                  <a:schemeClr val="accent1"/>
                </a:solidFill>
                <a:latin typeface="Courier New" charset="0"/>
                <a:ea typeface="Courier New" charset="0"/>
                <a:cs typeface="Courier New" charset="0"/>
              </a:rPr>
              <a:t>xs</a:t>
            </a:r>
            <a:r>
              <a:rPr lang="en-US" sz="2000" dirty="0" smtClean="0">
                <a:solidFill>
                  <a:schemeClr val="accent1"/>
                </a:solidFill>
                <a:latin typeface="Courier New" charset="0"/>
                <a:ea typeface="Courier New" charset="0"/>
                <a:cs typeface="Courier New" charset="0"/>
              </a:rPr>
              <a:t>::List&lt;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smtClean="0">
                <a:solidFill>
                  <a:schemeClr val="accent1"/>
                </a:solidFill>
                <a:latin typeface="Courier New" charset="0"/>
                <a:ea typeface="Courier New" charset="0"/>
                <a:cs typeface="Courier New" charset="0"/>
              </a:rPr>
              <a:t>ys:List</a:t>
            </a:r>
            <a:r>
              <a:rPr lang="en-US" sz="2000" dirty="0" smtClean="0">
                <a:solidFill>
                  <a:schemeClr val="accent1"/>
                </a:solidFill>
                <a:latin typeface="Courier New" charset="0"/>
                <a:ea typeface="Courier New" charset="0"/>
                <a:cs typeface="Courier New" charset="0"/>
              </a:rPr>
              <a: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f::(</a:t>
            </a:r>
            <a:r>
              <a:rPr lang="en-US" sz="2000" dirty="0" err="1" smtClean="0">
                <a:solidFill>
                  <a:schemeClr val="accent1"/>
                </a:solidFill>
                <a:latin typeface="Courier New" charset="0"/>
                <a:ea typeface="Courier New" charset="0"/>
                <a:cs typeface="Courier New" charset="0"/>
              </a:rPr>
              <a:t>Num</a:t>
            </a:r>
            <a:r>
              <a:rPr lang="en-US" sz="2000" dirty="0" err="1" smtClean="0">
                <a:solidFill>
                  <a:schemeClr val="accent1"/>
                </a:solidFill>
                <a:latin typeface="Courier New" charset="0"/>
                <a:ea typeface="Courier New" charset="0"/>
                <a:cs typeface="Courier New" charset="0"/>
                <a:sym typeface="Wingdings"/>
              </a:rPr>
              <a: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 </a:t>
            </a:r>
          </a:p>
          <a:p>
            <a:pPr marL="198438"/>
            <a:r>
              <a:rPr lang="en-US" sz="2000" dirty="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 xmlns:a16="http://schemas.microsoft.com/office/drawing/2014/main" val="20000"/>
                    </a:ext>
                  </a:extLst>
                </a:gridCol>
                <a:gridCol w="491566">
                  <a:extLst>
                    <a:ext uri="{9D8B030D-6E8A-4147-A177-3AD203B41FA5}">
                      <a16:colId xmlns="" xmlns:a16="http://schemas.microsoft.com/office/drawing/2014/main" val="20001"/>
                    </a:ext>
                  </a:extLst>
                </a:gridCol>
                <a:gridCol w="515238">
                  <a:extLst>
                    <a:ext uri="{9D8B030D-6E8A-4147-A177-3AD203B41FA5}">
                      <a16:colId xmlns="" xmlns:a16="http://schemas.microsoft.com/office/drawing/2014/main" val="20002"/>
                    </a:ext>
                  </a:extLst>
                </a:gridCol>
                <a:gridCol w="716441">
                  <a:extLst>
                    <a:ext uri="{9D8B030D-6E8A-4147-A177-3AD203B41FA5}">
                      <a16:colId xmlns="" xmlns:a16="http://schemas.microsoft.com/office/drawing/2014/main" val="20003"/>
                    </a:ext>
                  </a:extLst>
                </a:gridCol>
                <a:gridCol w="716441">
                  <a:extLst>
                    <a:ext uri="{9D8B030D-6E8A-4147-A177-3AD203B41FA5}">
                      <a16:colId xmlns="" xmlns:a16="http://schemas.microsoft.com/office/drawing/2014/main" val="20004"/>
                    </a:ext>
                  </a:extLst>
                </a:gridCol>
                <a:gridCol w="415030">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gridCol w="666555">
                  <a:extLst>
                    <a:ext uri="{9D8B030D-6E8A-4147-A177-3AD203B41FA5}">
                      <a16:colId xmlns="" xmlns:a16="http://schemas.microsoft.com/office/drawing/2014/main"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r>
              <a:rPr lang="en-US">
                <a:latin typeface="Courier New" charset="0"/>
                <a:ea typeface="Courier New" charset="0"/>
                <a:cs typeface="Courier New" charset="0"/>
              </a:rPr>
              <a:t>&gt;= </a:t>
            </a:r>
            <a:r>
              <a:rPr lang="en-US" smtClean="0">
                <a:latin typeface="Courier New" charset="0"/>
                <a:ea typeface="Courier New" charset="0"/>
                <a:cs typeface="Courier New" charset="0"/>
              </a:rPr>
              <a:t>3 </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445847">
                  <a:extLst>
                    <a:ext uri="{9D8B030D-6E8A-4147-A177-3AD203B41FA5}">
                      <a16:colId xmlns="" xmlns:a16="http://schemas.microsoft.com/office/drawing/2014/main" val="20002"/>
                    </a:ext>
                  </a:extLst>
                </a:gridCol>
                <a:gridCol w="742976">
                  <a:extLst>
                    <a:ext uri="{9D8B030D-6E8A-4147-A177-3AD203B41FA5}">
                      <a16:colId xmlns="" xmlns:a16="http://schemas.microsoft.com/office/drawing/2014/main" val="20003"/>
                    </a:ext>
                  </a:extLst>
                </a:gridCol>
                <a:gridCol w="742976">
                  <a:extLst>
                    <a:ext uri="{9D8B030D-6E8A-4147-A177-3AD203B41FA5}">
                      <a16:colId xmlns="" xmlns:a16="http://schemas.microsoft.com/office/drawing/2014/main" val="20004"/>
                    </a:ext>
                  </a:extLst>
                </a:gridCol>
                <a:gridCol w="430402">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500945">
                  <a:extLst>
                    <a:ext uri="{9D8B030D-6E8A-4147-A177-3AD203B41FA5}">
                      <a16:colId xmlns="" xmlns:a16="http://schemas.microsoft.com/office/drawing/2014/main" val="20002"/>
                    </a:ext>
                  </a:extLst>
                </a:gridCol>
                <a:gridCol w="632631">
                  <a:extLst>
                    <a:ext uri="{9D8B030D-6E8A-4147-A177-3AD203B41FA5}">
                      <a16:colId xmlns="" xmlns:a16="http://schemas.microsoft.com/office/drawing/2014/main" val="20003"/>
                    </a:ext>
                  </a:extLst>
                </a:gridCol>
                <a:gridCol w="729708">
                  <a:extLst>
                    <a:ext uri="{9D8B030D-6E8A-4147-A177-3AD203B41FA5}">
                      <a16:colId xmlns="" xmlns:a16="http://schemas.microsoft.com/office/drawing/2014/main" val="20004"/>
                    </a:ext>
                  </a:extLst>
                </a:gridCol>
                <a:gridCol w="422716">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 xmlns:a16="http://schemas.microsoft.com/office/drawing/2014/main" val="20000"/>
                    </a:ext>
                  </a:extLst>
                </a:gridCol>
                <a:gridCol w="658368">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28740</TotalTime>
  <Words>5442</Words>
  <Application>Microsoft Macintosh PowerPoint</Application>
  <PresentationFormat>On-screen Show (4:3)</PresentationFormat>
  <Paragraphs>1153</Paragraphs>
  <Slides>112</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Lists : Groups of Values</vt:lpstr>
      <vt:lpstr>Functions in Pyret</vt:lpstr>
      <vt:lpstr>Back of your Book: Contracts!</vt:lpstr>
      <vt:lpstr>Definitions in Pyret</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Review</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522</cp:revision>
  <cp:lastPrinted>2010-06-15T20:49:49Z</cp:lastPrinted>
  <dcterms:created xsi:type="dcterms:W3CDTF">2015-08-09T14:46:48Z</dcterms:created>
  <dcterms:modified xsi:type="dcterms:W3CDTF">2017-09-15T18:52:26Z</dcterms:modified>
  <cp:category/>
</cp:coreProperties>
</file>